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4" r:id="rId2"/>
    <p:sldId id="260" r:id="rId3"/>
    <p:sldId id="262" r:id="rId4"/>
    <p:sldId id="274" r:id="rId5"/>
    <p:sldId id="275" r:id="rId6"/>
    <p:sldId id="282" r:id="rId7"/>
    <p:sldId id="277" r:id="rId8"/>
    <p:sldId id="286" r:id="rId9"/>
    <p:sldId id="287" r:id="rId10"/>
    <p:sldId id="278" r:id="rId11"/>
    <p:sldId id="283" r:id="rId12"/>
    <p:sldId id="288" r:id="rId13"/>
    <p:sldId id="289" r:id="rId14"/>
    <p:sldId id="279" r:id="rId15"/>
    <p:sldId id="284" r:id="rId16"/>
    <p:sldId id="290" r:id="rId17"/>
    <p:sldId id="291" r:id="rId18"/>
    <p:sldId id="280" r:id="rId19"/>
    <p:sldId id="292" r:id="rId20"/>
    <p:sldId id="293" r:id="rId21"/>
    <p:sldId id="281" r:id="rId22"/>
    <p:sldId id="285" r:id="rId23"/>
    <p:sldId id="294" r:id="rId24"/>
    <p:sldId id="276" r:id="rId25"/>
    <p:sldId id="273" r:id="rId26"/>
    <p:sldId id="261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3BCD7-375F-49DD-9BC3-B7412ED48893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72D5F-AA88-4BBA-B708-6C96EBF14A1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69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BF64FF-C3F2-6E40-CC2A-AEDBE1A1D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F44AF6D-BCA9-1B64-F13A-DAE9E57BF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de-DE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12B3ACE-5D79-9D3C-AAC7-74CF377E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22DFD93-8186-29D2-2587-78756F0EB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2F89F3E-46A8-9E65-0EC7-34E65A92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40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AC845E-F8D0-9AC5-DA0F-ACA3CD5E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06E44F8-8F76-3DE9-E5F6-85FEF934A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467678D-1632-E052-0023-1ACB49175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53329E7-48C5-735E-8559-623C93ADA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8B3C71-7777-BA12-5EA5-117AB8AE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37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FC219F1-1876-485E-C67B-A909D3F80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8AFFA54-D5CE-2300-90A6-8F0D43C7F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684454F-9408-76C7-3D8F-450524A7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E042FD9-180D-A207-7D85-03FCCEB5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4B7D958-0819-177C-BDC6-9A15BA03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279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F482DF-D466-C1DD-8C2B-9644BAEBC0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9048" y="3971648"/>
            <a:ext cx="4356780" cy="4356780"/>
          </a:xfrm>
          <a:custGeom>
            <a:avLst/>
            <a:gdLst>
              <a:gd name="connsiteX0" fmla="*/ 2178390 w 4356780"/>
              <a:gd name="connsiteY0" fmla="*/ 0 h 4356780"/>
              <a:gd name="connsiteX1" fmla="*/ 4356780 w 4356780"/>
              <a:gd name="connsiteY1" fmla="*/ 2178390 h 4356780"/>
              <a:gd name="connsiteX2" fmla="*/ 2178390 w 4356780"/>
              <a:gd name="connsiteY2" fmla="*/ 4356780 h 4356780"/>
              <a:gd name="connsiteX3" fmla="*/ 0 w 4356780"/>
              <a:gd name="connsiteY3" fmla="*/ 2178390 h 4356780"/>
              <a:gd name="connsiteX4" fmla="*/ 2178390 w 4356780"/>
              <a:gd name="connsiteY4" fmla="*/ 0 h 435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6780" h="4356780">
                <a:moveTo>
                  <a:pt x="2178390" y="0"/>
                </a:moveTo>
                <a:cubicBezTo>
                  <a:pt x="3381482" y="0"/>
                  <a:pt x="4356780" y="975298"/>
                  <a:pt x="4356780" y="2178390"/>
                </a:cubicBezTo>
                <a:cubicBezTo>
                  <a:pt x="4356780" y="3381482"/>
                  <a:pt x="3381482" y="4356780"/>
                  <a:pt x="2178390" y="4356780"/>
                </a:cubicBezTo>
                <a:cubicBezTo>
                  <a:pt x="975298" y="4356780"/>
                  <a:pt x="0" y="3381482"/>
                  <a:pt x="0" y="2178390"/>
                </a:cubicBezTo>
                <a:cubicBezTo>
                  <a:pt x="0" y="975298"/>
                  <a:pt x="975298" y="0"/>
                  <a:pt x="21783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70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50C8BC-43EB-9D99-F64C-0DB1A0763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0EDB05C-9D79-B2E8-6334-3DB3F337F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6B4CFBB-3B54-AF9B-24CF-7E90F5E1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DF8CDB8-B83D-FFFB-C19D-F5066FFF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32CE160-07FF-7600-C80E-CEB454DC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2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29849F-08F2-E607-FCB4-102248ED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E3BADBB-A213-5ABD-DCDF-AC30B2F8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57AB669-94EB-5774-59BE-43CE2ED6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1622458-AD64-CE48-A5CC-74152EF01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AB817F7-54C4-7BF6-9700-11A6866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355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DA2449-6F36-EBA1-9A10-DDC10BE5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FEB8E1-572C-5131-DF28-8B4DA2B895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3FC68A5-6412-D14F-24E9-161192F08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422AD69-8A82-E025-4EFD-62F46511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277BB76-A2AB-2547-8855-F6599A67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C153B10-B8E9-988F-8181-838D1C42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04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DBC769-0AAE-D571-9076-23129BD2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22CCE41-9050-2DA0-C737-D47C54AED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9CC541E-C43D-69AA-671E-D73B5FB0C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5C91F04-36C0-2F82-2BE7-D00DF441D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44A9E4A-FE55-8FA5-3BFC-F46CEDE1B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B8F539D9-A250-4771-9D9A-9C019BAA9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E3BD429-5AFC-B075-C8D6-4AD894EDF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2F01F87-3C24-0C4D-2467-F9473EED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797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2E4DB4-2EC4-62B0-E304-F9A566C9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97BAA13-CCFD-2700-005E-67C9EF5C1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0E260BB-B474-DF85-9E1D-F71A4C53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7782B7-8709-2A8F-DFE9-60189FA4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05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9413DA6-D84D-246B-E74B-B46AEC55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987D304-976F-B84E-6B72-BFEC624AD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DC737C7-1823-B215-FD44-0567DEA5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90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1796B7-02EF-DA56-484D-3378908C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FAB9B7C-B556-FB20-1780-804BDCD4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282035C-B500-6255-C368-9288B6A68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14451D6-9D96-4769-0B8A-4059B6D4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1974ACD-FBE4-A20E-BCC1-94A229C01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FD6ED7A-848E-3A01-B9B9-D5B2A142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84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57C52E-94A1-553A-D8B6-BFC766201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0CF5447-07E7-CBC6-5FF0-028A249E2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1552389-EB70-0C57-052C-3DD8CCAC8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BF7F896-33A3-3BF2-6275-F34A1266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DCDBEA7-9CF1-FF71-6FF8-8807281A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17FCA1F-0CF3-4781-0607-205C3FD0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6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8D05CFD4-7EE6-26EC-A56F-2FD71FC7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de-DE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6604955-A7FC-EFD7-FEBB-D564A7ADF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de-DE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C787294-E95F-7B0D-F96F-E7087A8E0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2B617E-4341-48C8-8C71-8A2B8750380F}" type="datetimeFigureOut">
              <a:rPr lang="de-DE" smtClean="0"/>
              <a:t>05.02.2026</a:t>
            </a:fld>
            <a:endParaRPr lang="de-DE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BC30435-1101-74B6-1A3F-0262AC320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192E166-09E3-8881-5D1C-8EF0F5409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3D04BD-C9FD-4FD6-8C15-F990B22AD18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07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talyzex.com/_next/image?url=https%3A%2F%2Fai2-s2-public.s3.amazonaws.com%2Ffigures%2F2017-08-08%2Fb8494b955b1c8b8b6749064196014fdf0c45c101%2F1-Figure1-1.png&amp;w=640&amp;q=75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www.kaggle.com/datasets/sumn2u/garbage-classification-v2/dat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kaggle.com/datasets/asdasdasasdas/garbage-classification" TargetMode="External"/><Relationship Id="rId5" Type="http://schemas.openxmlformats.org/officeDocument/2006/relationships/hyperlink" Target="https://www.almabetter.com/bytes/articles/convolutional-neural-networks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medium.datadriveninvestor.com/introducing-transfer-learning-as-your-next-engine-to-drive-future-innovations-5e81a15bb567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736838-29F4-8DC5-69ED-3D820075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E73DD-1A51-6853-2AAE-AA5EF50E7D52}"/>
              </a:ext>
            </a:extLst>
          </p:cNvPr>
          <p:cNvSpPr txBox="1"/>
          <p:nvPr/>
        </p:nvSpPr>
        <p:spPr>
          <a:xfrm>
            <a:off x="598662" y="516122"/>
            <a:ext cx="94006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>
                    <a:lumMod val="85000"/>
                  </a:schemeClr>
                </a:solidFill>
                <a:cs typeface="Niramit Medium" panose="00000600000000000000"/>
              </a:rPr>
              <a:t>Mülltrennung per Bilderkennung, Klassifizierung von Müllsorten mittels CNN</a:t>
            </a:r>
            <a:endParaRPr lang="en-IN" sz="6000" b="1" i="1" dirty="0">
              <a:solidFill>
                <a:schemeClr val="bg1">
                  <a:lumMod val="85000"/>
                </a:schemeClr>
              </a:solidFill>
              <a:cs typeface="Niramit Medium" panose="00000600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2E2B6-8D8B-A859-96C4-75D5DE160788}"/>
              </a:ext>
            </a:extLst>
          </p:cNvPr>
          <p:cNvSpPr txBox="1"/>
          <p:nvPr/>
        </p:nvSpPr>
        <p:spPr>
          <a:xfrm>
            <a:off x="8713672" y="4034186"/>
            <a:ext cx="3087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800" i="1" dirty="0">
                <a:solidFill>
                  <a:schemeClr val="bg1"/>
                </a:solidFill>
              </a:rPr>
              <a:t>Programmieren mit Daten</a:t>
            </a:r>
            <a:endParaRPr lang="pl-PL" sz="1800" i="1" dirty="0">
              <a:solidFill>
                <a:schemeClr val="bg1"/>
              </a:solidFill>
            </a:endParaRPr>
          </a:p>
          <a:p>
            <a:pPr algn="r"/>
            <a:r>
              <a:rPr lang="pl-PL" sz="1800" i="1" dirty="0">
                <a:solidFill>
                  <a:schemeClr val="bg1"/>
                </a:solidFill>
              </a:rPr>
              <a:t>Cemil Ceylan</a:t>
            </a:r>
            <a:r>
              <a:rPr lang="de-DE" i="1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de-DE" i="1" dirty="0">
                <a:solidFill>
                  <a:schemeClr val="bg1"/>
                </a:solidFill>
              </a:rPr>
              <a:t>Matrikel: 217891</a:t>
            </a:r>
            <a:br>
              <a:rPr lang="pl-PL" sz="1800" i="1" dirty="0">
                <a:solidFill>
                  <a:schemeClr val="bg1"/>
                </a:solidFill>
              </a:rPr>
            </a:br>
            <a:endParaRPr lang="pl-PL" sz="1800" i="1" dirty="0">
              <a:solidFill>
                <a:schemeClr val="bg1"/>
              </a:solidFill>
            </a:endParaRPr>
          </a:p>
          <a:p>
            <a:pPr algn="r"/>
            <a:r>
              <a:rPr lang="pl-PL" sz="1800" i="1" dirty="0">
                <a:solidFill>
                  <a:schemeClr val="bg1"/>
                </a:solidFill>
              </a:rPr>
              <a:t>G</a:t>
            </a:r>
            <a:r>
              <a:rPr lang="de-DE" sz="1800" i="1" dirty="0">
                <a:solidFill>
                  <a:schemeClr val="bg1"/>
                </a:solidFill>
              </a:rPr>
              <a:t>örlitz, 04.02.2026</a:t>
            </a:r>
          </a:p>
        </p:txBody>
      </p:sp>
      <p:pic>
        <p:nvPicPr>
          <p:cNvPr id="2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E0F8560C-9A4F-9FC8-F714-2C4E9E0C9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8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13901-DC2C-51B9-3570-70F5B8BFB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7B173B9-C30E-734C-842E-9E7C3E7A22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C1DEF86-EF06-EC26-7B79-5E00FD389DDC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2: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5167CBE6-5FD1-30E0-8085-0AF191757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198317-8DFE-8902-1816-C4C4A41EF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14" y="1169493"/>
            <a:ext cx="5354330" cy="53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9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ADC81-B8E6-0518-1462-1FB05CFB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8ABB19CD-E37F-E730-1533-98B6BC174E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4E4139F-FCE9-D230-CF2A-117B506A5B3A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2: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51AD12AF-0BBC-B9F2-5B57-246EA03A4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A0AC9-C30C-9562-1290-9D2A11DB8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536" y="963691"/>
            <a:ext cx="7461504" cy="61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55EA2-7868-AB6C-7F56-ABC86E37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121372D-9254-EFEC-AE87-4BF75645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FB624C19-6946-A118-6E5C-D8DE4090A5CD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2: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9C813870-85E0-E49C-0556-A20AC1529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D22DD2-1447-2728-FA55-5D5E49A2C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39" y="1433923"/>
            <a:ext cx="8246373" cy="44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0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E605A-5804-BB88-3DA6-9685ECF01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4D094F-769A-5AD9-29D3-BC5D2D39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772ED1E-B9C4-EDDA-6E94-93B725434590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2: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D16FDAAC-41C5-D8A3-059F-0F69961E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2F059-ACD9-4F93-BE73-87E83DC9D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119" y="1150390"/>
            <a:ext cx="5946809" cy="54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69363-3E63-8B14-55E4-F6B4D0909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5811F44A-FA7E-8BAD-A6BD-B80B12AB4C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1E573CB-A295-DCE8-3D14-97A4B65968CF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3: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1DEE5AC7-FDF8-4E9C-3806-597C8CAF2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008FB-71B0-C17A-94A8-2E2A5D6A2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8600" y="1581093"/>
            <a:ext cx="10257807" cy="468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8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DD23D-B614-8F8C-EB01-4486A758F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C7CD46-C505-3B55-110D-7C7FA744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833" y="588769"/>
            <a:ext cx="5728858" cy="536004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D8CD6DB-C0EE-CF7A-4F44-98DEF57AD7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5CEDA16-3617-5594-AD35-65B25B8E1069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3: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948F1-2EB5-88F9-0600-85E676131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894" y="1536192"/>
            <a:ext cx="6298423" cy="5559552"/>
          </a:xfrm>
          <a:prstGeom prst="rect">
            <a:avLst/>
          </a:prstGeom>
        </p:spPr>
      </p:pic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49F8FA85-03CD-D258-DE1D-142B49839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4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A0203-708D-F568-7FFC-3F80669E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97A73F76-8402-F02B-E142-E0B50F0120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A46DF803-2D8E-6D72-33B9-EC0074E97580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3: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AF165334-D6F7-F2B9-FDE9-313E977F9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A0657A-2DC9-C44D-9529-DEDBA4D64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89" y="1417319"/>
            <a:ext cx="8222751" cy="44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79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231D-CA52-97CC-C7D9-5FD91E0D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25D6211-BA0C-073E-7C50-521A9E7FAE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4D94C16-4E3C-100C-6C72-5CD2BA460113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3: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19E9326C-35D1-BF66-2F44-F726DBF29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71B44-8A5A-07FD-8D6D-87808D715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39" y="1186452"/>
            <a:ext cx="6056537" cy="558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41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3B36D-6CAC-942A-065E-4EEB7FC09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949F3092-D377-65CE-AE84-7C3A082626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8610BA97-2643-2F6D-54B0-974ED63D26C9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4: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DAB5586C-C4D4-8270-BEC1-1A1CCB1EB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DD953-A02F-8073-8D91-E2F66F48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622" y="733943"/>
            <a:ext cx="5307499" cy="55352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F102BC-AE49-0A09-C9DB-C323780DF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56" y="1560914"/>
            <a:ext cx="5307499" cy="55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38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6D46-F1E3-BCF4-7C5A-9CDAEF799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1DE01E08-C727-FB0D-00D2-A6F6DEAA1A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DB850375-15AB-B6BF-B4D4-B6FC7509761E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4: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581AE594-1CB3-BCEC-20DC-6E8868F42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E167C-6F1A-2919-8569-4BE07D6EE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31" y="1137355"/>
            <a:ext cx="8878825" cy="47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9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736838-29F4-8DC5-69ED-3D820075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32E79CB-A475-CC9E-844A-D7A31733B996}"/>
              </a:ext>
            </a:extLst>
          </p:cNvPr>
          <p:cNvSpPr txBox="1"/>
          <p:nvPr/>
        </p:nvSpPr>
        <p:spPr>
          <a:xfrm>
            <a:off x="1197864" y="1086465"/>
            <a:ext cx="81930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err="1"/>
              <a:t>Gliederung</a:t>
            </a:r>
            <a:endParaRPr lang="pl-PL" sz="3200" b="1" dirty="0"/>
          </a:p>
          <a:p>
            <a:endParaRPr lang="pl-PL" sz="2400" dirty="0"/>
          </a:p>
          <a:p>
            <a:pPr marL="342900" indent="-342900">
              <a:buAutoNum type="arabicPeriod"/>
            </a:pPr>
            <a:r>
              <a:rPr lang="de-DE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Motivation und Problemstellung</a:t>
            </a:r>
            <a:endParaRPr lang="pl-PL" sz="24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pl-PL" sz="2400" b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de-DE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Die Daten und Herausforderungen</a:t>
            </a:r>
            <a:endParaRPr lang="pl-PL" sz="24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pl-PL" sz="2400" b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de-DE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Strategie und Implementierung</a:t>
            </a:r>
          </a:p>
          <a:p>
            <a:pPr marL="342900" indent="-342900">
              <a:buAutoNum type="arabicPeriod"/>
            </a:pPr>
            <a:endParaRPr lang="pl-PL" sz="2400" b="1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de-DE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Ausblick und Fazit</a:t>
            </a:r>
            <a:endParaRPr lang="pl-PL" sz="24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41DB5863-6231-ACC7-4D86-E161F84F2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1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E8A3-6C03-8D95-1018-4139A5AF9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E6703B5-57FF-718B-9DB3-0847DAA30D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729C237-A3DF-B781-42F7-31C71E42980A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4: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6AEA0B27-32AA-B868-0F02-029047CF6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9BCA082-DE00-2E33-1CBD-4FA101F3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56" y="1143500"/>
            <a:ext cx="6122894" cy="564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822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33C91-A86C-99F5-C47B-9E6A70141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8ED413E1-8740-033D-EA12-4AAA84E8FB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5712FEC-DEE8-B5D2-097A-A6BC2132CA66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5: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14D945F0-CA9B-94A1-7C50-E1E48CED3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8413A-3EB1-37D1-F5CB-0BF2838CF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09" y="1603938"/>
            <a:ext cx="9486007" cy="53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21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2DB84-EF9B-8E3B-0725-3451A066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A6CFDEC-071D-76AC-2749-D1AA97F9E7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1AE5E048-547A-4DB7-EFC3-9C45E011C281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5: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4231A551-4F86-1BB7-2E72-C4E8BF035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2216C-2923-5392-03A9-D81C1815F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55" y="1280159"/>
            <a:ext cx="8451071" cy="45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67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F8EDB-6876-F83F-9AE4-51985FBC0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71D015B9-B668-B704-902A-EC7FC4FD9D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E90262D-0F73-DEE2-ABDE-3C77869B42AA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5: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13039EE1-C383-C6F9-295B-ABEEBCE40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CB189-8199-F97F-D9A6-9ABE1C08E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53" y="1214190"/>
            <a:ext cx="5827937" cy="5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4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52EFD-CC19-D6C6-A2E7-9AE88F3C8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76CF90B3-B4F3-9810-A564-B09517FE8B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98080C1-A62D-258D-CB6F-2C6AB4CE1D39}"/>
              </a:ext>
            </a:extLst>
          </p:cNvPr>
          <p:cNvSpPr txBox="1"/>
          <p:nvPr/>
        </p:nvSpPr>
        <p:spPr>
          <a:xfrm>
            <a:off x="530352" y="338420"/>
            <a:ext cx="687993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 Ausblick und Fazit</a:t>
            </a:r>
            <a:endParaRPr lang="pl-PL" sz="2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000" dirty="0"/>
          </a:p>
          <a:p>
            <a:pPr>
              <a:buNone/>
            </a:pPr>
            <a:r>
              <a:rPr lang="de-DE" sz="2400" b="1" dirty="0"/>
              <a:t>Fazit: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Deep Learning ist iterativer Prozess der Fehleranalyse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Architektur ist nicht der einzige wichtige Aspekt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Genauigkeit ist nicht alles</a:t>
            </a:r>
          </a:p>
          <a:p>
            <a:endParaRPr lang="de-DE" sz="2400" dirty="0"/>
          </a:p>
          <a:p>
            <a:pPr>
              <a:buNone/>
            </a:pPr>
            <a:r>
              <a:rPr lang="de-DE" sz="2400" b="1" dirty="0"/>
              <a:t>Ausblick: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„From Scratch“ Ansatz liefert gute Ergebnisse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Verbesserungsmöglichkeit in der Qualität der Bilder, für ein paar Prozent mehr Genauigkeit -&gt; Lohnt sich das?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Nächster logischer Schritt -&gt; Einsatz von Transfer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Applikation, die Ergebnisse mit Mülltonnen mappt</a:t>
            </a:r>
          </a:p>
          <a:p>
            <a:endParaRPr lang="de-DE" dirty="0"/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9E1714E1-FD44-2FD0-4CEE-0368BB101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A69C7D0-74A8-08B4-56F5-CAAB210B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86" y="635889"/>
            <a:ext cx="4591214" cy="318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003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6F39-0B50-6337-17FF-CAE3F014F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D400E38-1178-BD23-0DFA-E0CEBE2E36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22FD1323-7A74-36F5-FD8F-778C347DE43F}"/>
              </a:ext>
            </a:extLst>
          </p:cNvPr>
          <p:cNvSpPr txBox="1"/>
          <p:nvPr/>
        </p:nvSpPr>
        <p:spPr>
          <a:xfrm>
            <a:off x="649224" y="530352"/>
            <a:ext cx="152477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dirty="0" err="1"/>
              <a:t>Quellen</a:t>
            </a:r>
            <a:r>
              <a:rPr lang="de-DE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pl-PL" sz="1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pl-PL" dirty="0"/>
              <a:t> </a:t>
            </a:r>
            <a:endParaRPr lang="de-DE" dirty="0"/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31AB4626-0960-9CAF-D296-C13EB4824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33E57-94B2-8865-EF83-E92DF00182D2}"/>
              </a:ext>
            </a:extLst>
          </p:cNvPr>
          <p:cNvSpPr txBox="1"/>
          <p:nvPr/>
        </p:nvSpPr>
        <p:spPr>
          <a:xfrm>
            <a:off x="617106" y="1330571"/>
            <a:ext cx="610819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5"/>
              </a:rPr>
              <a:t>https://www.almabetter.com/bytes/articles/convolutional-neural-networks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6"/>
              </a:rPr>
              <a:t>https://www.kaggle.com/datasets/asdasdasasdas/garbage-classification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7"/>
              </a:rPr>
              <a:t>https://www.kaggle.com/datasets/sumn2u/garbage-classification-v2/data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8"/>
              </a:rPr>
              <a:t>https://www.catalyzex.com/_next/image?url=https%3A%2F%2Fai2-s2-public.s3.amazonaws.com%2Ffigures%2F2017-08-08%2Fb8494b955b1c8b8b6749064196014fdf0c45c101%2F1-Figure1-1.png&amp;w=640&amp;q=75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9"/>
              </a:rPr>
              <a:t>https://medium.datadriveninvestor.com/introducing-transfer-learning-as-your-next-engine-to-drive-future-innovations-5e81a15bb567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841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D89A27B-BE3C-0DDC-3C31-037F189F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287327" y="-2763716"/>
            <a:ext cx="7423915" cy="12385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864A56-0558-097A-ED57-E476FD1A7406}"/>
              </a:ext>
            </a:extLst>
          </p:cNvPr>
          <p:cNvSpPr txBox="1"/>
          <p:nvPr/>
        </p:nvSpPr>
        <p:spPr>
          <a:xfrm>
            <a:off x="889454" y="2705725"/>
            <a:ext cx="1010808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chemeClr val="bg1">
                    <a:lumMod val="85000"/>
                  </a:schemeClr>
                </a:solidFill>
              </a:rPr>
              <a:t>Vielen Dank </a:t>
            </a:r>
            <a:r>
              <a:rPr lang="pl-PL" sz="8800" dirty="0">
                <a:solidFill>
                  <a:schemeClr val="bg1">
                    <a:lumMod val="85000"/>
                  </a:schemeClr>
                </a:solidFill>
              </a:rPr>
              <a:t>f</a:t>
            </a:r>
            <a:r>
              <a:rPr lang="de-DE" sz="8800" dirty="0" err="1">
                <a:solidFill>
                  <a:schemeClr val="bg1">
                    <a:lumMod val="85000"/>
                  </a:schemeClr>
                </a:solidFill>
              </a:rPr>
              <a:t>ür</a:t>
            </a:r>
            <a:r>
              <a:rPr lang="de-DE" sz="8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de-DE" sz="8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de-DE" sz="8800" dirty="0">
                <a:solidFill>
                  <a:schemeClr val="bg1">
                    <a:lumMod val="85000"/>
                  </a:schemeClr>
                </a:solidFill>
              </a:rPr>
              <a:t>die Aufmerksamkeit</a:t>
            </a:r>
            <a:r>
              <a:rPr lang="en-US" sz="8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IN" sz="8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BAC87774-5E46-81E2-B1B3-A323E83E4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60085-3CAF-120C-01EE-730B7F65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D74B6BC-4BE2-8E66-50A1-0D70AE34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559" y="588769"/>
            <a:ext cx="4153132" cy="376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9F10B88-45B7-3BE3-50C7-42C5B1BE6F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3AE0A500-8463-F7BA-D0F4-EEC18A0900E7}"/>
              </a:ext>
            </a:extLst>
          </p:cNvPr>
          <p:cNvSpPr txBox="1"/>
          <p:nvPr/>
        </p:nvSpPr>
        <p:spPr>
          <a:xfrm>
            <a:off x="649224" y="588769"/>
            <a:ext cx="771753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Motivation und Problemstellung</a:t>
            </a:r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  <a:p>
            <a:pPr>
              <a:buNone/>
            </a:pPr>
            <a:r>
              <a:rPr lang="de-DE" sz="2400" b="1" dirty="0"/>
              <a:t>Motivation: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Problem Mülltrennung im Alltag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Industrie -&gt; Kreislaufwirtschaft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Lösung KI-Modell zur Erkennung von Mülltypen</a:t>
            </a:r>
          </a:p>
          <a:p>
            <a:endParaRPr lang="de-DE" sz="2400" dirty="0"/>
          </a:p>
          <a:p>
            <a:pPr>
              <a:buNone/>
            </a:pPr>
            <a:r>
              <a:rPr lang="de-DE" sz="2400" b="1" dirty="0"/>
              <a:t>Problemstellung: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Kann ein Modell den Unterschied zwischen</a:t>
            </a:r>
            <a:br>
              <a:rPr lang="de-DE" sz="2400" dirty="0"/>
            </a:br>
            <a:r>
              <a:rPr lang="de-DE" sz="2400" dirty="0"/>
              <a:t>zerknüllter Alufolie und glänzender Plastikverpackung</a:t>
            </a:r>
            <a:br>
              <a:rPr lang="de-DE" sz="2400" dirty="0"/>
            </a:br>
            <a:r>
              <a:rPr lang="de-DE" sz="2400" dirty="0"/>
              <a:t>verstehen?</a:t>
            </a:r>
          </a:p>
          <a:p>
            <a:endParaRPr lang="de-DE" sz="2400" dirty="0"/>
          </a:p>
          <a:p>
            <a:endParaRPr lang="de-DE" dirty="0"/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6E80BDC1-985D-E57D-071A-6F19C2C01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6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A9FE7-2683-FDAB-4930-51C895048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B3F374F-E80D-47AA-984A-86822783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038D7DF-0C05-3D73-5E42-40D05BC6B1F7}"/>
              </a:ext>
            </a:extLst>
          </p:cNvPr>
          <p:cNvSpPr txBox="1"/>
          <p:nvPr/>
        </p:nvSpPr>
        <p:spPr>
          <a:xfrm>
            <a:off x="391309" y="387600"/>
            <a:ext cx="657260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 Die Daten und Herausforderungen</a:t>
            </a:r>
            <a:endParaRPr lang="pl-PL" sz="2800" b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pl-PL" dirty="0"/>
          </a:p>
          <a:p>
            <a:pPr>
              <a:buNone/>
            </a:pPr>
            <a:r>
              <a:rPr lang="de-DE" sz="2400" b="1" dirty="0"/>
              <a:t>Datenquellen: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Garbage Classification by cchangcs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/>
              <a:t> </a:t>
            </a:r>
            <a:r>
              <a:rPr lang="de-DE" sz="2400" dirty="0"/>
              <a:t>Garbage Dataset by Suman Kunwar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/>
              <a:t> </a:t>
            </a:r>
            <a:r>
              <a:rPr lang="de-DE" sz="2400" dirty="0"/>
              <a:t>Datensätze kombiniert -&gt; 15244 Bilder</a:t>
            </a:r>
            <a:endParaRPr lang="de-DE" sz="2400" b="1" dirty="0"/>
          </a:p>
          <a:p>
            <a:endParaRPr lang="de-DE" sz="2400" b="1" dirty="0"/>
          </a:p>
          <a:p>
            <a:pPr>
              <a:buNone/>
            </a:pPr>
            <a:r>
              <a:rPr lang="de-DE" sz="2400" b="1" dirty="0"/>
              <a:t>Herausforderungen: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Bilder teils sehr künstlich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Modell muss granulare Details lernen -&gt; </a:t>
            </a:r>
            <a:br>
              <a:rPr lang="de-DE" sz="2400" dirty="0"/>
            </a:br>
            <a:r>
              <a:rPr lang="de-DE" sz="2400" dirty="0"/>
              <a:t>Metal vs Plastik beides kann Glänzen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Modell darf keine Formen lernen, sondern</a:t>
            </a:r>
            <a:br>
              <a:rPr lang="de-DE" sz="2400" dirty="0"/>
            </a:br>
            <a:r>
              <a:rPr lang="de-DE" sz="2400" dirty="0"/>
              <a:t>muss auch Texturen und Materialeigenschaften</a:t>
            </a:r>
            <a:br>
              <a:rPr lang="de-DE" sz="2400" dirty="0"/>
            </a:br>
            <a:r>
              <a:rPr lang="de-DE" sz="2400" dirty="0"/>
              <a:t>extrahieren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Je größer das Modell wurde, umso</a:t>
            </a:r>
            <a:br>
              <a:rPr lang="de-DE" sz="2400" dirty="0"/>
            </a:br>
            <a:r>
              <a:rPr lang="de-DE" sz="2400" dirty="0"/>
              <a:t>aufwendiger die Hardware zum trainieren</a:t>
            </a: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C97CED16-C79B-A704-B864-38F51B61B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7A68B-C27B-7BC4-C4AE-AF0C7826A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912" y="557783"/>
            <a:ext cx="4836779" cy="49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5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CFBF8-7634-B2D4-1D5E-743222BEE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F06CB71-846B-A6F9-D8D0-B34466F6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45326480-6289-8A59-93C0-46F952A79045}"/>
              </a:ext>
            </a:extLst>
          </p:cNvPr>
          <p:cNvSpPr txBox="1"/>
          <p:nvPr/>
        </p:nvSpPr>
        <p:spPr>
          <a:xfrm>
            <a:off x="649224" y="588769"/>
            <a:ext cx="799185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pPr>
              <a:buNone/>
            </a:pP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Google Colab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A100 GPU 40GB VRAM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83GB System 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Evolution des Modells über 5 Phasen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Jede Phase als Antwort auf Schwächen</a:t>
            </a:r>
            <a:b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der vorherigen Phase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„Build it simple, find the failure, </a:t>
            </a:r>
            <a:b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fix the failure“</a:t>
            </a: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FEAEED22-9675-ADE8-ADD5-5DDA997A3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4" name="Picture 4" descr="Convolutional Neural Networks">
            <a:extLst>
              <a:ext uri="{FF2B5EF4-FFF2-40B4-BE49-F238E27FC236}">
                <a16:creationId xmlns:a16="http://schemas.microsoft.com/office/drawing/2014/main" id="{5630AE9F-A774-6086-16ED-69F5CB572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07" y="1387298"/>
            <a:ext cx="5498593" cy="294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697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574E8-3990-4F6B-4802-FAA5274B5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1BB7B7E0-BBFF-1AA5-76FA-331FFF0A3E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9283497-750D-3C65-83F1-BCAD3681422D}"/>
              </a:ext>
            </a:extLst>
          </p:cNvPr>
          <p:cNvSpPr txBox="1"/>
          <p:nvPr/>
        </p:nvSpPr>
        <p:spPr>
          <a:xfrm>
            <a:off x="649224" y="588769"/>
            <a:ext cx="58155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pPr>
              <a:buNone/>
            </a:pPr>
            <a:endParaRPr lang="de-DE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Anpassung des Modells über Regularisierung, </a:t>
            </a:r>
            <a:b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Skalierung und ändern der Aktivierungsfunktionen</a:t>
            </a:r>
            <a:endParaRPr lang="de-DE" sz="24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Daten auf 20% Validierung und 80% Training gesplittet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1-4 (128x128 Bilder), Phase 5 (256x256 Bilder)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Adam als Optimizer zum justieren der Weights und Biases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SparseCategorielCrossentropy als Loss Funktion zum bewerten der Genauigkeit</a:t>
            </a:r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39989C52-B314-3C22-D49A-263A2F946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810DF-3F04-DBB2-4DB5-773A00D15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464" y="868680"/>
            <a:ext cx="6304467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3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46429-C28D-75C6-53C1-C0F593D3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75FB0C33-0426-7CC3-7B7A-CEE675723B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0FDA403C-77C6-EAE6-21C7-ABAC6F0A8E54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1: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D59CB572-F224-A99D-CDE1-35B543172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34C52-B6AA-2A58-01FB-CD6BB9F20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61" y="776700"/>
            <a:ext cx="6600151" cy="62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9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F1D03-DF99-7000-BD72-D1AD039AD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A9EE0262-917B-D547-5C3F-4793E08011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FB417FD5-ABA7-2DF6-EA0C-82C27B5491CF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1: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32F92005-5780-5472-B692-4F96A027C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024E3-4731-8E05-D5F1-976FAD120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43" y="1391783"/>
            <a:ext cx="8282949" cy="44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F607-E8C5-7215-52B3-C72BEEE88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58E5D373-E5F6-B067-4BE3-4FEEA9174D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894" y="0"/>
            <a:ext cx="6122894" cy="6858000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D040AD34-EFE1-8F44-D796-4B05EF121A38}"/>
              </a:ext>
            </a:extLst>
          </p:cNvPr>
          <p:cNvSpPr txBox="1"/>
          <p:nvPr/>
        </p:nvSpPr>
        <p:spPr>
          <a:xfrm>
            <a:off x="649224" y="588769"/>
            <a:ext cx="77175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Strategie und Implementierung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Phase 1:</a:t>
            </a: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Obraz 1" descr="Obraz zawierający tekst, Czcionka, Grafika, zrzut ekranu&#10;&#10;Opis wygenerowany automatycznie">
            <a:extLst>
              <a:ext uri="{FF2B5EF4-FFF2-40B4-BE49-F238E27FC236}">
                <a16:creationId xmlns:a16="http://schemas.microsoft.com/office/drawing/2014/main" id="{D932C110-DF66-8FBB-6C87-977FE6B2D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9" y="5992000"/>
            <a:ext cx="1801372" cy="512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04B9A-CC7E-9A5F-5249-2A5F0313E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59" y="1235672"/>
            <a:ext cx="5718209" cy="526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151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Office PowerPoint</Application>
  <PresentationFormat>Widescreen</PresentationFormat>
  <Paragraphs>146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Niramit Medium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Socha, Remigiusz</dc:creator>
  <cp:lastModifiedBy>ad9b98e3, f26c61a2</cp:lastModifiedBy>
  <cp:revision>233</cp:revision>
  <dcterms:created xsi:type="dcterms:W3CDTF">2025-04-02T17:10:13Z</dcterms:created>
  <dcterms:modified xsi:type="dcterms:W3CDTF">2026-02-05T15:13:46Z</dcterms:modified>
</cp:coreProperties>
</file>